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4" autoAdjust="0"/>
    <p:restoredTop sz="93827" autoAdjust="0"/>
  </p:normalViewPr>
  <p:slideViewPr>
    <p:cSldViewPr>
      <p:cViewPr varScale="1">
        <p:scale>
          <a:sx n="68" d="100"/>
          <a:sy n="68" d="100"/>
        </p:scale>
        <p:origin x="-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97AA-486E-4458-B3FC-AA55D16E5257}" type="datetimeFigureOut">
              <a:rPr lang="pl-PL" smtClean="0"/>
              <a:pPr/>
              <a:t>2017-11-14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9EE3-F502-4A2E-98D7-CF8E02755EB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r>
              <a:rPr lang="pl-PL" sz="5400" b="1" dirty="0" smtClean="0">
                <a:solidFill>
                  <a:srgbClr val="FFC000"/>
                </a:solidFill>
                <a:latin typeface="Monotype Corsiva" pitchFamily="66" charset="0"/>
              </a:rPr>
              <a:t>B</a:t>
            </a:r>
            <a:r>
              <a:rPr lang="pl-PL" sz="5400" b="1" dirty="0" smtClean="0">
                <a:solidFill>
                  <a:srgbClr val="00B0F0"/>
                </a:solidFill>
                <a:latin typeface="Monotype Corsiva" pitchFamily="66" charset="0"/>
              </a:rPr>
              <a:t>C</a:t>
            </a:r>
            <a:r>
              <a:rPr lang="pl-PL" sz="5400" b="1" dirty="0" smtClean="0">
                <a:latin typeface="Monotype Corsiva" pitchFamily="66" charset="0"/>
              </a:rPr>
              <a:t> – zdrowego odżywiania</a:t>
            </a:r>
            <a:endParaRPr lang="pl-PL" sz="5400" b="1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Harrington" pitchFamily="82" charset="0"/>
              </a:rPr>
              <a:t>Czyli praktyczne zalecenia żywieniowe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ABC - ZDROWEGO ODŻYWIANIA PREZENTACJA\ABC -Grafa\entry-696-lq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2598758" cy="177356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6. Przetwory mięsne…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757758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	Mięso i jego przetwory jedz w ilościach umiarkowanych, dwa lub trzy razy w tygodniu. Wybieraj mięsa chude (cielęcina, drób, wołowina). W pozostałe dni jadaj dania z ryb </a:t>
            </a:r>
          </a:p>
          <a:p>
            <a:pPr>
              <a:buNone/>
            </a:pPr>
            <a:r>
              <a:rPr lang="pl-PL" dirty="0">
                <a:latin typeface="Monotype Corsiva" pitchFamily="66" charset="0"/>
              </a:rPr>
              <a:t> </a:t>
            </a:r>
            <a:r>
              <a:rPr lang="pl-PL" dirty="0" smtClean="0">
                <a:latin typeface="Monotype Corsiva" pitchFamily="66" charset="0"/>
              </a:rPr>
              <a:t>   i roślin strączkowych.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2050" name="Picture 2" descr="I:\ABC - ZDROWEGO ODŻYWIANIA PREZENTACJA\ABC -Grafa\Fasola_larg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357826"/>
            <a:ext cx="2357454" cy="1229534"/>
          </a:xfrm>
          <a:prstGeom prst="rect">
            <a:avLst/>
          </a:prstGeom>
          <a:noFill/>
        </p:spPr>
      </p:pic>
      <p:pic>
        <p:nvPicPr>
          <p:cNvPr id="2051" name="Picture 3" descr="I:\ABC - ZDROWEGO ODŻYWIANIA PREZENTACJA\ABC -Grafa\grosio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1305683" cy="1919283"/>
          </a:xfrm>
          <a:prstGeom prst="rect">
            <a:avLst/>
          </a:prstGeom>
          <a:noFill/>
        </p:spPr>
      </p:pic>
      <p:pic>
        <p:nvPicPr>
          <p:cNvPr id="2052" name="Picture 4" descr="I:\ABC - ZDROWEGO ODŻYWIANIA PREZENTACJA\ABC -Grafa\soja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214686"/>
            <a:ext cx="2379060" cy="163830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ieta-trening.eu/main/images/stories/food/masl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57760"/>
            <a:ext cx="1694370" cy="176214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7. Tłuszcze – ach ten tłuszczyk…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4414" y="1928802"/>
            <a:ext cx="7715304" cy="4329130"/>
          </a:xfrm>
          <a:noFill/>
        </p:spPr>
        <p:txBody>
          <a:bodyPr numCol="1">
            <a:normAutofit/>
          </a:bodyPr>
          <a:lstStyle/>
          <a:p>
            <a:pPr>
              <a:buNone/>
            </a:pPr>
            <a:r>
              <a:rPr lang="pl-PL" b="1" dirty="0" smtClean="0">
                <a:latin typeface="Monotype Corsiva" pitchFamily="66" charset="0"/>
              </a:rPr>
              <a:t>	</a:t>
            </a:r>
            <a:r>
              <a:rPr lang="pl-PL" dirty="0" smtClean="0">
                <a:latin typeface="Monotype Corsiva" pitchFamily="66" charset="0"/>
              </a:rPr>
              <a:t>Ograniczaj spożycie tłuszczu. Przy </a:t>
            </a:r>
          </a:p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sporządzaniu potraw zastępuj tłuszcze zwierzęce </a:t>
            </a:r>
          </a:p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olejami, które są źródłem </a:t>
            </a:r>
            <a:r>
              <a:rPr lang="pl-PL" b="1" dirty="0" smtClean="0">
                <a:latin typeface="Monotype Corsiva" pitchFamily="66" charset="0"/>
              </a:rPr>
              <a:t>NNKT</a:t>
            </a:r>
            <a:r>
              <a:rPr lang="pl-PL" dirty="0" smtClean="0">
                <a:latin typeface="Monotype Corsiva" pitchFamily="66" charset="0"/>
              </a:rPr>
              <a:t> i witamin </a:t>
            </a:r>
            <a:r>
              <a:rPr lang="pl-PL" b="1" dirty="0" smtClean="0">
                <a:latin typeface="Monotype Corsiva" pitchFamily="66" charset="0"/>
              </a:rPr>
              <a:t>A, E</a:t>
            </a:r>
            <a:r>
              <a:rPr lang="pl-PL" dirty="0" smtClean="0">
                <a:latin typeface="Monotype Corsiva" pitchFamily="66" charset="0"/>
              </a:rPr>
              <a:t>. </a:t>
            </a:r>
          </a:p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Do smarowania pieczywa wybieraj masło. </a:t>
            </a:r>
          </a:p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To naturalny tłuszcz, który jest źródłem witaminy </a:t>
            </a:r>
          </a:p>
          <a:p>
            <a:pPr>
              <a:buNone/>
            </a:pPr>
            <a:r>
              <a:rPr lang="pl-PL" b="1" dirty="0" smtClean="0">
                <a:latin typeface="Monotype Corsiva" pitchFamily="66" charset="0"/>
              </a:rPr>
              <a:t>A</a:t>
            </a:r>
            <a:r>
              <a:rPr lang="pl-PL" dirty="0" smtClean="0">
                <a:latin typeface="Monotype Corsiva" pitchFamily="66" charset="0"/>
              </a:rPr>
              <a:t> i </a:t>
            </a:r>
            <a:r>
              <a:rPr lang="pl-PL" b="1" dirty="0" smtClean="0">
                <a:latin typeface="Monotype Corsiva" pitchFamily="66" charset="0"/>
              </a:rPr>
              <a:t>D</a:t>
            </a:r>
            <a:r>
              <a:rPr lang="pl-PL" dirty="0" smtClean="0">
                <a:latin typeface="Monotype Corsiva" pitchFamily="66" charset="0"/>
              </a:rPr>
              <a:t>.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7170" name="Picture 2" descr="http://www.dieta-trening.eu/main/images/stories/food/masl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9630" y="1000108"/>
            <a:ext cx="1694370" cy="176214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8. Chlebem i solą…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	</a:t>
            </a:r>
            <a:r>
              <a:rPr lang="pl-PL" b="1" dirty="0" smtClean="0">
                <a:latin typeface="Monotype Corsiva" pitchFamily="66" charset="0"/>
              </a:rPr>
              <a:t>Ograniczaj spożycie soli kuchennej. </a:t>
            </a:r>
          </a:p>
          <a:p>
            <a:pPr>
              <a:buNone/>
            </a:pPr>
            <a:r>
              <a:rPr lang="pl-PL" b="1" dirty="0" smtClean="0">
                <a:latin typeface="Monotype Corsiva" pitchFamily="66" charset="0"/>
              </a:rPr>
              <a:t>Jedna płaska łyżeczka dodawana do potraw powinna </a:t>
            </a:r>
          </a:p>
          <a:p>
            <a:pPr>
              <a:buNone/>
            </a:pPr>
            <a:r>
              <a:rPr lang="pl-PL" b="1" dirty="0" smtClean="0">
                <a:latin typeface="Monotype Corsiva" pitchFamily="66" charset="0"/>
              </a:rPr>
              <a:t>Tobie wystarczyć. </a:t>
            </a:r>
            <a:r>
              <a:rPr lang="pl-PL" sz="3600" b="1" dirty="0" smtClean="0">
                <a:latin typeface="Monotype Corsiva" pitchFamily="66" charset="0"/>
              </a:rPr>
              <a:t>Nie dosalaj!</a:t>
            </a:r>
            <a:endParaRPr lang="pl-PL" sz="3600" b="1" dirty="0">
              <a:latin typeface="Monotype Corsiva" pitchFamily="66" charset="0"/>
            </a:endParaRPr>
          </a:p>
        </p:txBody>
      </p:sp>
      <p:pic>
        <p:nvPicPr>
          <p:cNvPr id="3074" name="Picture 2" descr="I:\ABC - ZDROWEGO ODŻYWIANIA PREZENTACJA\ABC -Grafa\mms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7786742" cy="210345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onotype Corsiva" pitchFamily="66" charset="0"/>
              </a:rPr>
              <a:t>9. Mmm… Słodkości – ale z umiarem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425767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Zachowaj umiar w jedzeniu cukru i słodyczy. Zamiast słodyczy i kalorycznych przekąsek typu </a:t>
            </a:r>
          </a:p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    chipsy jadaj więcej owoców i warzyw. Chipsy bananowe są tak samo smaczne jak ziemniaczane a o wiele zdrowsze.</a:t>
            </a:r>
          </a:p>
          <a:p>
            <a:pPr>
              <a:buNone/>
            </a:pPr>
            <a:endParaRPr lang="pl-PL" dirty="0">
              <a:latin typeface="Monotype Corsiva" pitchFamily="66" charset="0"/>
            </a:endParaRPr>
          </a:p>
        </p:txBody>
      </p:sp>
      <p:pic>
        <p:nvPicPr>
          <p:cNvPr id="1026" name="Picture 2" descr="I:\ABC - ZDROWEGO ODŻYWIANIA PREZENTACJA\ABC -Grafa\Slodycze_napedzaja_wzrost_321673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14488"/>
            <a:ext cx="2411021" cy="1643878"/>
          </a:xfrm>
          <a:prstGeom prst="rect">
            <a:avLst/>
          </a:prstGeom>
          <a:noFill/>
        </p:spPr>
      </p:pic>
      <p:pic>
        <p:nvPicPr>
          <p:cNvPr id="4" name="Picture 2" descr="I:\ABC - ZDROWEGO ODŻYWIANIA PREZENTACJA\ABC -Grafa\566709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2318786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5614998" cy="1143000"/>
          </a:xfrm>
        </p:spPr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10. H</a:t>
            </a:r>
            <a:r>
              <a:rPr lang="pl-PL" baseline="-25000" dirty="0" smtClean="0">
                <a:latin typeface="Monotype Corsiva" pitchFamily="66" charset="0"/>
              </a:rPr>
              <a:t>2</a:t>
            </a:r>
            <a:r>
              <a:rPr lang="pl-PL" dirty="0" smtClean="0">
                <a:latin typeface="Monotype Corsiva" pitchFamily="66" charset="0"/>
              </a:rPr>
              <a:t>O - </a:t>
            </a:r>
            <a:r>
              <a:rPr lang="pl-PL" dirty="0" err="1" smtClean="0">
                <a:latin typeface="Monotype Corsiva" pitchFamily="66" charset="0"/>
              </a:rPr>
              <a:t>aqua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58" y="1071546"/>
            <a:ext cx="31432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3000" dirty="0" smtClean="0">
                <a:latin typeface="Baskerville Old Face" pitchFamily="18" charset="0"/>
              </a:rPr>
              <a:t>Pamiętaj, aby codziennie wypijać 1,5 – 2 l wody, najlepiej mineralnej niegazowanej.</a:t>
            </a:r>
            <a:endParaRPr lang="pl-PL" sz="3000" dirty="0">
              <a:latin typeface="Baskerville Old Face" pitchFamily="18" charset="0"/>
            </a:endParaRPr>
          </a:p>
        </p:txBody>
      </p:sp>
      <p:pic>
        <p:nvPicPr>
          <p:cNvPr id="3073" name="Picture 1" descr="C:\Documents and Settings\KIKOSIWERS\Pulpit\ABC -Grafa\picie_wody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326"/>
            <a:ext cx="3000396" cy="198984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4" name="Picture 2" descr="C:\Documents and Settings\KIKOSIWERS\Pulpit\ABC -Grafa\uid_5711be0c8b39c9bec49490fdd93582801278701270479_width_650_play_0_pos_3_gs_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61828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KIKOSIWERS\Pulpit\ABC -Grafa\leniuch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619494" cy="27146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11. Ruch to życie, a życie to ruch…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2050" name="Picture 2" descr="http://poradnia.czarnkow.w.interia.pl/rekr0375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571876"/>
            <a:ext cx="3667125" cy="300039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00034" y="1643050"/>
            <a:ext cx="45720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3300" dirty="0" smtClean="0">
                <a:latin typeface="Monotype Corsiva" pitchFamily="66" charset="0"/>
              </a:rPr>
              <a:t>Bądź aktywny ruchowo. Pomoże Ci to utracić nadmiar dostarczonej z pożywieniem energii. Pamiętaj, że ruch może często zastąpić lekarstwo, lecz żadne lekarstwo nie zastąpi </a:t>
            </a:r>
          </a:p>
          <a:p>
            <a:pPr>
              <a:buNone/>
            </a:pPr>
            <a:r>
              <a:rPr lang="pl-PL" sz="3300" dirty="0" smtClean="0">
                <a:latin typeface="Monotype Corsiva" pitchFamily="66" charset="0"/>
              </a:rPr>
              <a:t>ruchu.</a:t>
            </a:r>
            <a:endParaRPr lang="pl-PL" sz="3300" dirty="0">
              <a:latin typeface="Monotype Corsiva" pitchFamily="66" charset="0"/>
            </a:endParaRPr>
          </a:p>
        </p:txBody>
      </p:sp>
      <p:sp>
        <p:nvSpPr>
          <p:cNvPr id="8" name="Mnożenie 7"/>
          <p:cNvSpPr/>
          <p:nvPr/>
        </p:nvSpPr>
        <p:spPr>
          <a:xfrm>
            <a:off x="4571968" y="285728"/>
            <a:ext cx="4572032" cy="4286280"/>
          </a:xfrm>
          <a:prstGeom prst="mathMultiply">
            <a:avLst>
              <a:gd name="adj1" fmla="val 4153"/>
            </a:avLst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12.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KIKOSIWERS\Pulpit\ABC -Grafa\c_big367859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0500"/>
            <a:ext cx="3819526" cy="6667500"/>
          </a:xfrm>
          <a:prstGeom prst="rect">
            <a:avLst/>
          </a:prstGeom>
          <a:noFill/>
        </p:spPr>
      </p:pic>
      <p:pic>
        <p:nvPicPr>
          <p:cNvPr id="1027" name="Picture 3" descr="C:\Documents and Settings\KIKOSIWERS\Pulpit\ABC -Grafa\620457145481f77030158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058" y="842574"/>
            <a:ext cx="4119942" cy="60154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14612" y="1785926"/>
            <a:ext cx="3543296" cy="1928826"/>
          </a:xfrm>
          <a:noFill/>
          <a:ln>
            <a:noFill/>
          </a:ln>
        </p:spPr>
        <p:txBody>
          <a:bodyPr vert="horz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Uśmiechnij się – śmiech to zdrowie!</a:t>
            </a:r>
            <a:endParaRPr lang="pl-PL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KIKOSIWERS\Pulpit\ABC -Grafa\stol_okragly_rozkladany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286124"/>
            <a:ext cx="5929354" cy="2834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3357585"/>
          </a:xfrm>
        </p:spPr>
        <p:txBody>
          <a:bodyPr>
            <a:normAutofit/>
          </a:bodyPr>
          <a:lstStyle/>
          <a:p>
            <a:r>
              <a:rPr lang="pl-PL" i="1" dirty="0" smtClean="0">
                <a:solidFill>
                  <a:srgbClr val="FFFF00"/>
                </a:solidFill>
                <a:latin typeface="Palatino Linotype" pitchFamily="18" charset="0"/>
              </a:rPr>
              <a:t>„Zdrowie człowieka tkwi od pokoleń w tym, co ma w głowie    i w tym, co ma na stole”</a:t>
            </a:r>
            <a:endParaRPr lang="pl-PL" i="1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15365" name="Picture 5" descr="C:\Documents and Settings\KIKOSIWERS\Pulpit\ABC -Grafa\mozg_badanie_jup55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66"/>
            <a:ext cx="2784866" cy="1859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G:\ABC - ZDROWEGO ODŻYWIANIA PREZENTACJA\ABC -Graf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714884"/>
            <a:ext cx="1750958" cy="117314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Palatino Linotype" pitchFamily="18" charset="0"/>
              </a:rPr>
              <a:t>1. Mniej, ale regularnie…</a:t>
            </a:r>
            <a:endParaRPr lang="pl-PL" dirty="0">
              <a:latin typeface="Palatino Linotyp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3900486" cy="5043510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Jedz regularnie, co najmniej trzy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posiłki dziennie a najlepiej        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4 lub 5.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Stosuj zasadę: 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rgbClr val="0070C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„częstsze spożywanie, ale 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rgbClr val="0070C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mniej obfitych posiłków”</a:t>
            </a:r>
            <a:r>
              <a:rPr lang="pl-PL" sz="1900" b="1" dirty="0" smtClean="0">
                <a:solidFill>
                  <a:srgbClr val="0070C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.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Długie przerwy między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posiłkami powodują obniżenie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poziomu glukozy we krwi, co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objawia się uczuciem głodu.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Głód i niedobór płynów obniżają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aktywność psychofizyczną,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pogarszają nastrój </a:t>
            </a:r>
            <a:endParaRPr lang="pl-PL" sz="1900" b="1" dirty="0">
              <a:solidFill>
                <a:srgbClr val="002060"/>
              </a:solidFill>
              <a:effectLst>
                <a:outerShdw sx="1000" sy="1000" algn="ctr" rotWithShape="0">
                  <a:srgbClr val="000000"/>
                </a:outerShdw>
              </a:effectLst>
              <a:latin typeface="Palatino Linotype" pitchFamily="18" charset="0"/>
            </a:endParaRPr>
          </a:p>
          <a:p>
            <a:pPr>
              <a:buNone/>
            </a:pPr>
            <a:r>
              <a:rPr lang="pl-PL" sz="1900" b="1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Palatino Linotype" pitchFamily="18" charset="0"/>
              </a:rPr>
              <a:t>i samopoczucie.</a:t>
            </a:r>
          </a:p>
          <a:p>
            <a:pPr>
              <a:buNone/>
            </a:pPr>
            <a:endParaRPr lang="pl-PL" sz="1900" b="1" dirty="0">
              <a:solidFill>
                <a:srgbClr val="002060"/>
              </a:solidFill>
              <a:effectLst>
                <a:outerShdw sx="1000" sy="1000" algn="ctr" rotWithShape="0">
                  <a:srgbClr val="00000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4339" name="Picture 3" descr="G:\ABC - ZDROWEGO ODŻYWIANIA PREZENTACJA\ABC -Grafa\e4d118c6f2b877fb3e21a8121c4795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643050"/>
            <a:ext cx="1843091" cy="1843091"/>
          </a:xfrm>
          <a:prstGeom prst="rect">
            <a:avLst/>
          </a:prstGeom>
          <a:noFill/>
        </p:spPr>
      </p:pic>
      <p:pic>
        <p:nvPicPr>
          <p:cNvPr id="14340" name="Picture 4" descr="G:\ABC - ZDROWEGO ODŻYWIANIA PREZENTACJA\ABC -Grafa\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285992"/>
            <a:ext cx="1629955" cy="2173273"/>
          </a:xfrm>
          <a:prstGeom prst="rect">
            <a:avLst/>
          </a:prstGeom>
          <a:noFill/>
        </p:spPr>
      </p:pic>
      <p:pic>
        <p:nvPicPr>
          <p:cNvPr id="14341" name="Picture 5" descr="G:\ABC - ZDROWEGO ODŻYWIANIA PREZENTACJA\ABC -Grafa\kbb_m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857628"/>
            <a:ext cx="2132981" cy="1599736"/>
          </a:xfrm>
          <a:prstGeom prst="rect">
            <a:avLst/>
          </a:prstGeom>
          <a:noFill/>
        </p:spPr>
      </p:pic>
      <p:pic>
        <p:nvPicPr>
          <p:cNvPr id="14343" name="Picture 7" descr="G:\ABC - ZDROWEGO ODŻYWIANIA PREZENTACJA\ABC -Grafa\Dieta_Cambrid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5214950"/>
            <a:ext cx="1922455" cy="117037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Palatino Linotype" pitchFamily="18" charset="0"/>
              </a:rPr>
              <a:t>Każdy dzień rozpoczynaj od śniadania złożonego z:</a:t>
            </a:r>
            <a:endParaRPr lang="pl-PL" dirty="0">
              <a:latin typeface="Palatino Linotyp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43174" y="1643050"/>
            <a:ext cx="4329114" cy="471490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Palatino Linotype" pitchFamily="18" charset="0"/>
              </a:rPr>
              <a:t>Mleka, napoju mlecznego lub zupy mlecznej</a:t>
            </a:r>
          </a:p>
          <a:p>
            <a:r>
              <a:rPr lang="pl-PL" dirty="0" smtClean="0">
                <a:latin typeface="Palatino Linotype" pitchFamily="18" charset="0"/>
              </a:rPr>
              <a:t>Pieczywa – najlepiej pełnoziarnistego</a:t>
            </a:r>
          </a:p>
          <a:p>
            <a:r>
              <a:rPr lang="pl-PL" dirty="0" smtClean="0">
                <a:latin typeface="Palatino Linotype" pitchFamily="18" charset="0"/>
              </a:rPr>
              <a:t>Masła</a:t>
            </a:r>
          </a:p>
          <a:p>
            <a:r>
              <a:rPr lang="pl-PL" dirty="0" smtClean="0">
                <a:latin typeface="Palatino Linotype" pitchFamily="18" charset="0"/>
              </a:rPr>
              <a:t>Produktu białkowego (chuda wędlina, sery, jaja)</a:t>
            </a:r>
          </a:p>
          <a:p>
            <a:r>
              <a:rPr lang="pl-PL" dirty="0" smtClean="0">
                <a:latin typeface="Palatino Linotype" pitchFamily="18" charset="0"/>
              </a:rPr>
              <a:t>Warzyw i owoców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026" name="Picture 2" descr="I:\ABC - ZDROWEGO ODŻYWIANIA PREZENTACJA\ABC -Grafa\mlekofd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143140" cy="1389469"/>
          </a:xfrm>
          <a:prstGeom prst="rect">
            <a:avLst/>
          </a:prstGeom>
          <a:noFill/>
        </p:spPr>
      </p:pic>
      <p:pic>
        <p:nvPicPr>
          <p:cNvPr id="1027" name="Picture 3" descr="I:\ABC - ZDROWEGO ODŻYWIANIA PREZENTACJA\ABC -Grafa\pieczywo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78" y="1643050"/>
            <a:ext cx="2447528" cy="1714512"/>
          </a:xfrm>
          <a:prstGeom prst="rect">
            <a:avLst/>
          </a:prstGeom>
          <a:noFill/>
        </p:spPr>
      </p:pic>
      <p:pic>
        <p:nvPicPr>
          <p:cNvPr id="1029" name="Picture 5" descr="http://www.gotujmy.pl/ai/1579_maslo_0_2.jpg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428596" y="3286124"/>
            <a:ext cx="2000263" cy="1500198"/>
          </a:xfrm>
          <a:prstGeom prst="rect">
            <a:avLst/>
          </a:prstGeom>
          <a:noFill/>
        </p:spPr>
      </p:pic>
      <p:pic>
        <p:nvPicPr>
          <p:cNvPr id="1030" name="Picture 6" descr="I:\ABC - ZDROWEGO ODŻYWIANIA PREZENTACJA\ABC -Grafa\produkty-bogate-w-bialko_14236_w633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500438"/>
            <a:ext cx="2571736" cy="2357454"/>
          </a:xfrm>
          <a:prstGeom prst="rect">
            <a:avLst/>
          </a:prstGeom>
          <a:noFill/>
        </p:spPr>
      </p:pic>
      <p:pic>
        <p:nvPicPr>
          <p:cNvPr id="1031" name="Picture 7" descr="I:\ABC - ZDROWEGO ODŻYWIANIA PREZENTACJA\ABC -Grafa\1181f49ee580095666ee1368c7eb7d6d,0,1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214950"/>
            <a:ext cx="2143140" cy="13614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3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700"/>
                            </p:stCondLst>
                            <p:childTnLst>
                              <p:par>
                                <p:cTn id="5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800"/>
                            </p:stCondLst>
                            <p:childTnLst>
                              <p:par>
                                <p:cTn id="6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Palatino Linotype" pitchFamily="18" charset="0"/>
              </a:rPr>
              <a:t>Pamiętaj o pełnowartościowym drugim śniadaniu:</a:t>
            </a:r>
            <a:endParaRPr lang="pl-PL" dirty="0">
              <a:latin typeface="Palatino Linotyp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218598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>
                <a:latin typeface="Palatino Linotype" pitchFamily="18" charset="0"/>
              </a:rPr>
              <a:t>Dostarczy ono Tobie energii niezbędnej do pracy </a:t>
            </a:r>
          </a:p>
          <a:p>
            <a:pPr>
              <a:buNone/>
            </a:pPr>
            <a:r>
              <a:rPr lang="pl-PL" dirty="0" smtClean="0">
                <a:latin typeface="Palatino Linotype" pitchFamily="18" charset="0"/>
              </a:rPr>
              <a:t>w </a:t>
            </a:r>
            <a:r>
              <a:rPr lang="pl-PL" dirty="0">
                <a:latin typeface="Palatino Linotype" pitchFamily="18" charset="0"/>
              </a:rPr>
              <a:t>s</a:t>
            </a:r>
            <a:r>
              <a:rPr lang="pl-PL" dirty="0" smtClean="0">
                <a:latin typeface="Palatino Linotype" pitchFamily="18" charset="0"/>
              </a:rPr>
              <a:t>zkole.</a:t>
            </a:r>
          </a:p>
          <a:p>
            <a:pPr>
              <a:buNone/>
            </a:pPr>
            <a:r>
              <a:rPr lang="pl-PL" b="1" dirty="0" smtClean="0">
                <a:latin typeface="Palatino Linotype" pitchFamily="18" charset="0"/>
              </a:rPr>
              <a:t>Pamiętaj: batonik, czekoladka czy pączek to nie </a:t>
            </a:r>
          </a:p>
          <a:p>
            <a:pPr>
              <a:buNone/>
            </a:pPr>
            <a:r>
              <a:rPr lang="pl-PL" b="1" dirty="0" smtClean="0">
                <a:latin typeface="Palatino Linotype" pitchFamily="18" charset="0"/>
              </a:rPr>
              <a:t>jest dobry wybór na drugie śniadanie!</a:t>
            </a:r>
            <a:endParaRPr lang="pl-PL" b="1" dirty="0">
              <a:latin typeface="Palatino Linotype" pitchFamily="18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28596" y="1752601"/>
            <a:ext cx="8410604" cy="261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Pieczywo mieszane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Produkt białkowy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Owoce lub warzywa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3200" dirty="0" smtClean="0">
                <a:latin typeface="Palatino Linotype" pitchFamily="18" charset="0"/>
              </a:rPr>
              <a:t>N</a:t>
            </a: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apój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Palatino Linotype" pitchFamily="18" charset="0"/>
              </a:rPr>
              <a:t>2. Codzienne pożywienie…</a:t>
            </a:r>
            <a:endParaRPr lang="pl-PL" dirty="0">
              <a:latin typeface="Palatino Linotyp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2928934"/>
            <a:ext cx="8229600" cy="211455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latin typeface="Palatino Linotype" pitchFamily="18" charset="0"/>
              </a:rPr>
              <a:t>Twoje codzienne pożywienie powinno </a:t>
            </a:r>
          </a:p>
          <a:p>
            <a:pPr>
              <a:buNone/>
            </a:pPr>
            <a:r>
              <a:rPr lang="pl-PL" dirty="0" smtClean="0">
                <a:latin typeface="Palatino Linotype" pitchFamily="18" charset="0"/>
              </a:rPr>
              <a:t>zawierać różnorodną żywność pochodzenia </a:t>
            </a:r>
          </a:p>
          <a:p>
            <a:pPr>
              <a:buNone/>
            </a:pPr>
            <a:r>
              <a:rPr lang="pl-PL" dirty="0" smtClean="0">
                <a:latin typeface="Palatino Linotype" pitchFamily="18" charset="0"/>
              </a:rPr>
              <a:t>roślinnego i zwierzęcego.</a:t>
            </a:r>
            <a:endParaRPr lang="pl-PL" dirty="0">
              <a:latin typeface="Palatino Linotype" pitchFamily="18" charset="0"/>
            </a:endParaRPr>
          </a:p>
        </p:txBody>
      </p:sp>
      <p:pic>
        <p:nvPicPr>
          <p:cNvPr id="11266" name="Picture 2" descr="http://www.wilw.waw.pl/ftp/higie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215106" cy="1152526"/>
          </a:xfrm>
          <a:prstGeom prst="rect">
            <a:avLst/>
          </a:prstGeom>
          <a:noFill/>
        </p:spPr>
      </p:pic>
      <p:pic>
        <p:nvPicPr>
          <p:cNvPr id="11268" name="Picture 4" descr="http://www.olimpec.pl/zdjecia/artykuly/109071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256"/>
            <a:ext cx="8286808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n>
                  <a:solidFill>
                    <a:schemeClr val="accent1"/>
                  </a:solidFill>
                </a:ln>
                <a:latin typeface="Franklin Gothic Medium" pitchFamily="34" charset="0"/>
              </a:rPr>
              <a:t>3. Produkty zbożowe…</a:t>
            </a:r>
            <a:endParaRPr lang="pl-PL" dirty="0">
              <a:ln>
                <a:solidFill>
                  <a:schemeClr val="accent1"/>
                </a:solidFill>
              </a:ln>
              <a:latin typeface="Franklin Gothic Medium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900" b="1" dirty="0" smtClean="0">
                <a:ln>
                  <a:solidFill>
                    <a:schemeClr val="accent1"/>
                  </a:solidFill>
                </a:ln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Spożywaj codziennie produkty zbożowe (5 porcji </a:t>
            </a:r>
          </a:p>
          <a:p>
            <a:pPr>
              <a:buNone/>
            </a:pPr>
            <a:r>
              <a:rPr lang="pl-PL" sz="2900" b="1" dirty="0" smtClean="0">
                <a:ln>
                  <a:solidFill>
                    <a:schemeClr val="accent1"/>
                  </a:solidFill>
                </a:ln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dziennie) najlepiej z pełnego przemiału:</a:t>
            </a:r>
          </a:p>
          <a:p>
            <a:pPr>
              <a:buNone/>
            </a:pPr>
            <a:endParaRPr lang="pl-PL" sz="2800" b="1" dirty="0" smtClean="0">
              <a:ln>
                <a:solidFill>
                  <a:schemeClr val="accent1"/>
                </a:solidFill>
              </a:ln>
              <a:latin typeface="Franklin Gothic Medium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pl-PL" b="1" dirty="0" smtClean="0">
                <a:ln>
                  <a:solidFill>
                    <a:schemeClr val="accent1"/>
                  </a:solidFill>
                </a:ln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Razowe pieczywo</a:t>
            </a:r>
          </a:p>
          <a:p>
            <a:pPr lvl="1">
              <a:buFont typeface="Arial" pitchFamily="34" charset="0"/>
              <a:buChar char="•"/>
            </a:pPr>
            <a:r>
              <a:rPr lang="pl-PL" b="1" dirty="0" smtClean="0">
                <a:ln>
                  <a:solidFill>
                    <a:schemeClr val="accent1"/>
                  </a:solidFill>
                </a:ln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Makarony</a:t>
            </a:r>
          </a:p>
          <a:p>
            <a:pPr lvl="1">
              <a:buFont typeface="Arial" pitchFamily="34" charset="0"/>
              <a:buChar char="•"/>
            </a:pPr>
            <a:r>
              <a:rPr lang="pl-PL" b="1" dirty="0" smtClean="0">
                <a:ln>
                  <a:solidFill>
                    <a:schemeClr val="accent1"/>
                  </a:solidFill>
                </a:ln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Grube kasze</a:t>
            </a:r>
          </a:p>
          <a:p>
            <a:pPr lvl="1">
              <a:buFont typeface="Arial" pitchFamily="34" charset="0"/>
              <a:buChar char="•"/>
            </a:pPr>
            <a:r>
              <a:rPr lang="pl-PL" b="1" dirty="0" smtClean="0">
                <a:ln>
                  <a:solidFill>
                    <a:schemeClr val="accent1"/>
                  </a:solidFill>
                </a:ln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Nieoczyszczony ryż</a:t>
            </a:r>
          </a:p>
          <a:p>
            <a:pPr lvl="1">
              <a:buNone/>
            </a:pPr>
            <a:endParaRPr lang="pl-PL" b="1" dirty="0" smtClean="0">
              <a:ln>
                <a:solidFill>
                  <a:schemeClr val="accent1"/>
                </a:solidFill>
              </a:ln>
              <a:latin typeface="Franklin Gothic Medium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pl-PL" sz="2900" b="1" dirty="0" smtClean="0">
                <a:ln>
                  <a:solidFill>
                    <a:schemeClr val="accent1"/>
                  </a:solidFill>
                </a:ln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Dostarczą Tobie potrzebnej energii na cały dzień.</a:t>
            </a:r>
          </a:p>
          <a:p>
            <a:pPr>
              <a:buNone/>
            </a:pPr>
            <a:endParaRPr lang="pl-PL" sz="2800" b="1" dirty="0" smtClean="0">
              <a:latin typeface="Franklin Gothic Medium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65" name="Picture 1" descr="I:\ABC - ZDROWEGO ODŻYWIANIA PREZENTACJA\ABC -Grafa\chleb-zytni-razowy-wieloziarnist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643182"/>
            <a:ext cx="2214578" cy="1472694"/>
          </a:xfrm>
          <a:prstGeom prst="rect">
            <a:avLst/>
          </a:prstGeom>
          <a:noFill/>
        </p:spPr>
      </p:pic>
      <p:pic>
        <p:nvPicPr>
          <p:cNvPr id="11266" name="Picture 2" descr="I:\ABC - ZDROWEGO ODŻYWIANIA PREZENTACJA\ABC -Grafa\makarony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857496"/>
            <a:ext cx="2145912" cy="1643074"/>
          </a:xfrm>
          <a:prstGeom prst="rect">
            <a:avLst/>
          </a:prstGeom>
          <a:noFill/>
        </p:spPr>
      </p:pic>
      <p:pic>
        <p:nvPicPr>
          <p:cNvPr id="11267" name="Picture 3" descr="I:\ABC - ZDROWEGO ODŻYWIANIA PREZENTACJA\ABC -Grafa\zywieniowe-pulapki_15432_w63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29132"/>
            <a:ext cx="2071702" cy="138113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 Warzywa i owoce…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Pamiętaj, aby codziennie spożywać warzywa </a:t>
            </a:r>
          </a:p>
          <a:p>
            <a:pPr>
              <a:buNone/>
            </a:pPr>
            <a:r>
              <a:rPr lang="pl-PL" dirty="0" smtClean="0"/>
              <a:t>i owoce najlepiej w postaci surowej, soków lub </a:t>
            </a:r>
          </a:p>
          <a:p>
            <a:pPr>
              <a:buNone/>
            </a:pPr>
            <a:r>
              <a:rPr lang="pl-PL" dirty="0" smtClean="0"/>
              <a:t>krótko gotowane. Dostarczą one witamin, </a:t>
            </a:r>
          </a:p>
          <a:p>
            <a:pPr>
              <a:buNone/>
            </a:pPr>
            <a:r>
              <a:rPr lang="pl-PL" dirty="0" smtClean="0"/>
              <a:t>składników mineralnych i błonnika niezbędnego </a:t>
            </a:r>
          </a:p>
          <a:p>
            <a:pPr>
              <a:buNone/>
            </a:pPr>
            <a:r>
              <a:rPr lang="pl-PL" dirty="0" smtClean="0"/>
              <a:t>w procesie trawienia.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Monotype Corsiva" pitchFamily="66" charset="0"/>
              </a:rPr>
              <a:t>5. Produkty mleczne – Twoim najlepszym przyjacielem…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571612"/>
            <a:ext cx="4329114" cy="492922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	</a:t>
            </a:r>
            <a:r>
              <a:rPr lang="pl-PL" sz="3500" dirty="0" smtClean="0">
                <a:latin typeface="Monotype Corsiva" pitchFamily="66" charset="0"/>
              </a:rPr>
              <a:t>Dwa a najlepiej trzy razy </a:t>
            </a:r>
          </a:p>
          <a:p>
            <a:pPr>
              <a:buNone/>
            </a:pPr>
            <a:r>
              <a:rPr lang="pl-PL" sz="3500" dirty="0" smtClean="0">
                <a:latin typeface="Monotype Corsiva" pitchFamily="66" charset="0"/>
              </a:rPr>
              <a:t>dziennie spożywaj mleko, </a:t>
            </a:r>
          </a:p>
          <a:p>
            <a:pPr>
              <a:buNone/>
            </a:pPr>
            <a:r>
              <a:rPr lang="pl-PL" sz="3500" dirty="0" smtClean="0">
                <a:latin typeface="Monotype Corsiva" pitchFamily="66" charset="0"/>
              </a:rPr>
              <a:t>biały ser, jogurt lub kefir – </a:t>
            </a:r>
          </a:p>
          <a:p>
            <a:pPr>
              <a:buNone/>
            </a:pPr>
            <a:r>
              <a:rPr lang="pl-PL" sz="3500" dirty="0" smtClean="0">
                <a:latin typeface="Monotype Corsiva" pitchFamily="66" charset="0"/>
              </a:rPr>
              <a:t>w ten sposób dostarczasz </a:t>
            </a:r>
          </a:p>
          <a:p>
            <a:pPr>
              <a:buNone/>
            </a:pPr>
            <a:r>
              <a:rPr lang="pl-PL" sz="3500" dirty="0" smtClean="0">
                <a:latin typeface="Monotype Corsiva" pitchFamily="66" charset="0"/>
              </a:rPr>
              <a:t>do organizmu </a:t>
            </a:r>
          </a:p>
          <a:p>
            <a:pPr>
              <a:buNone/>
            </a:pPr>
            <a:r>
              <a:rPr lang="pl-PL" sz="3500" dirty="0" smtClean="0">
                <a:latin typeface="Monotype Corsiva" pitchFamily="66" charset="0"/>
              </a:rPr>
              <a:t>pełnowartościowego białka </a:t>
            </a:r>
          </a:p>
          <a:p>
            <a:pPr>
              <a:buNone/>
            </a:pPr>
            <a:r>
              <a:rPr lang="pl-PL" sz="3500" dirty="0" smtClean="0">
                <a:latin typeface="Monotype Corsiva" pitchFamily="66" charset="0"/>
              </a:rPr>
              <a:t>i wapnia niezbędnego do </a:t>
            </a:r>
          </a:p>
          <a:p>
            <a:pPr>
              <a:buNone/>
            </a:pPr>
            <a:r>
              <a:rPr lang="pl-PL" sz="3500" dirty="0" smtClean="0">
                <a:latin typeface="Monotype Corsiva" pitchFamily="66" charset="0"/>
              </a:rPr>
              <a:t>budowy kości.</a:t>
            </a:r>
            <a:endParaRPr lang="pl-PL" sz="3500" dirty="0">
              <a:latin typeface="Monotype Corsiva" pitchFamily="66" charset="0"/>
            </a:endParaRPr>
          </a:p>
        </p:txBody>
      </p:sp>
      <p:pic>
        <p:nvPicPr>
          <p:cNvPr id="1035" name="Picture 11" descr="http://anatomy.cba.pl/images/szkiel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785794"/>
            <a:ext cx="3214710" cy="56430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353</Words>
  <Application>Microsoft Office PowerPoint</Application>
  <PresentationFormat>Pokaz na ekranie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ABC – zdrowego odżywiania</vt:lpstr>
      <vt:lpstr>„Zdrowie człowieka tkwi od pokoleń w tym, co ma w głowie    i w tym, co ma na stole”</vt:lpstr>
      <vt:lpstr>1. Mniej, ale regularnie…</vt:lpstr>
      <vt:lpstr>Każdy dzień rozpoczynaj od śniadania złożonego z:</vt:lpstr>
      <vt:lpstr>Pamiętaj o pełnowartościowym drugim śniadaniu:</vt:lpstr>
      <vt:lpstr>2. Codzienne pożywienie…</vt:lpstr>
      <vt:lpstr>3. Produkty zbożowe…</vt:lpstr>
      <vt:lpstr>4. Warzywa i owoce…</vt:lpstr>
      <vt:lpstr>5. Produkty mleczne – Twoim najlepszym przyjacielem…</vt:lpstr>
      <vt:lpstr>6. Przetwory mięsne…</vt:lpstr>
      <vt:lpstr>7. Tłuszcze – ach ten tłuszczyk…</vt:lpstr>
      <vt:lpstr>8. Chlebem i solą…</vt:lpstr>
      <vt:lpstr>9. Mmm… Słodkości – ale z umiarem</vt:lpstr>
      <vt:lpstr>10. H2O - aqua</vt:lpstr>
      <vt:lpstr>11. Ruch to życie, a życie to ruch…</vt:lpstr>
      <vt:lpstr>12.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– zdrowego odżywiania</dc:title>
  <dc:creator>KIKOSIWERS</dc:creator>
  <cp:lastModifiedBy>pan</cp:lastModifiedBy>
  <cp:revision>100</cp:revision>
  <dcterms:created xsi:type="dcterms:W3CDTF">2010-11-23T18:41:11Z</dcterms:created>
  <dcterms:modified xsi:type="dcterms:W3CDTF">2017-11-14T16:32:13Z</dcterms:modified>
</cp:coreProperties>
</file>